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317" r:id="rId3"/>
    <p:sldId id="318" r:id="rId4"/>
    <p:sldId id="338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257" r:id="rId19"/>
    <p:sldId id="285" r:id="rId20"/>
    <p:sldId id="333" r:id="rId21"/>
    <p:sldId id="334" r:id="rId22"/>
    <p:sldId id="287" r:id="rId23"/>
    <p:sldId id="288" r:id="rId24"/>
    <p:sldId id="335" r:id="rId25"/>
    <p:sldId id="284" r:id="rId26"/>
    <p:sldId id="315" r:id="rId27"/>
    <p:sldId id="299" r:id="rId28"/>
    <p:sldId id="290" r:id="rId29"/>
    <p:sldId id="293" r:id="rId30"/>
    <p:sldId id="308" r:id="rId31"/>
    <p:sldId id="296" r:id="rId32"/>
    <p:sldId id="339" r:id="rId33"/>
    <p:sldId id="300" r:id="rId34"/>
    <p:sldId id="336" r:id="rId35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040"/>
    <a:srgbClr val="6C6C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3" autoAdjust="0"/>
    <p:restoredTop sz="95995" autoAdjust="0"/>
  </p:normalViewPr>
  <p:slideViewPr>
    <p:cSldViewPr snapToGrid="0" snapToObjects="1">
      <p:cViewPr varScale="1">
        <p:scale>
          <a:sx n="112" d="100"/>
          <a:sy n="112" d="100"/>
        </p:scale>
        <p:origin x="-157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3FF05-4197-4EE1-8114-8193B33B9507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964DC-F711-4398-BD81-8D71890C9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713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964DC-F711-4398-BD81-8D71890C93D4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158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A182-1C26-1F42-8414-E6E00FDD1C9C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CC11-B809-ED4E-9A57-EB9C5361E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89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A182-1C26-1F42-8414-E6E00FDD1C9C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CC11-B809-ED4E-9A57-EB9C5361E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586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A182-1C26-1F42-8414-E6E00FDD1C9C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CC11-B809-ED4E-9A57-EB9C5361E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089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A182-1C26-1F42-8414-E6E00FDD1C9C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CC11-B809-ED4E-9A57-EB9C5361E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191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A182-1C26-1F42-8414-E6E00FDD1C9C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CC11-B809-ED4E-9A57-EB9C5361E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060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A182-1C26-1F42-8414-E6E00FDD1C9C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CC11-B809-ED4E-9A57-EB9C5361E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63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A182-1C26-1F42-8414-E6E00FDD1C9C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CC11-B809-ED4E-9A57-EB9C5361E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771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A182-1C26-1F42-8414-E6E00FDD1C9C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CC11-B809-ED4E-9A57-EB9C5361E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43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A182-1C26-1F42-8414-E6E00FDD1C9C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CC11-B809-ED4E-9A57-EB9C5361E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9991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A182-1C26-1F42-8414-E6E00FDD1C9C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CC11-B809-ED4E-9A57-EB9C5361E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CA182-1C26-1F42-8414-E6E00FDD1C9C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ECC11-B809-ED4E-9A57-EB9C5361E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695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CA182-1C26-1F42-8414-E6E00FDD1C9C}" type="datetimeFigureOut">
              <a:rPr lang="ru-RU" smtClean="0"/>
              <a:t>02.06.2016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ECC11-B809-ED4E-9A57-EB9C5361EA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540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955" y="0"/>
            <a:ext cx="9319612" cy="698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Изображение 8" descr="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731" y="764143"/>
            <a:ext cx="2939478" cy="971135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457950" y="4215850"/>
            <a:ext cx="24132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chemeClr val="bg1"/>
                </a:solidFill>
              </a:rPr>
              <a:t>АНТОН АНАНЬЕВ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87086" y="2120297"/>
            <a:ext cx="4284123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000" b="1" dirty="0" smtClean="0">
                <a:solidFill>
                  <a:schemeClr val="bg1"/>
                </a:solidFill>
                <a:latin typeface="Arial"/>
                <a:cs typeface="Arial"/>
              </a:rPr>
              <a:t>ПЕРЕХОДИМ</a:t>
            </a:r>
            <a:endParaRPr lang="en-US" sz="5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r"/>
            <a:r>
              <a:rPr lang="ru-RU" sz="5000" b="1" dirty="0" smtClean="0">
                <a:solidFill>
                  <a:schemeClr val="bg1"/>
                </a:solidFill>
                <a:latin typeface="Arial"/>
                <a:cs typeface="Arial"/>
              </a:rPr>
              <a:t>НА ЛИДЫ!</a:t>
            </a:r>
            <a:endParaRPr lang="ru-RU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6109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2346" y="0"/>
            <a:ext cx="9319612" cy="69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 descr="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07" y="323794"/>
            <a:ext cx="2100697" cy="694021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622246" y="4115775"/>
            <a:ext cx="81254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000" b="1" dirty="0" smtClean="0">
                <a:solidFill>
                  <a:schemeClr val="bg1"/>
                </a:solidFill>
                <a:latin typeface="Arial"/>
                <a:cs typeface="Arial"/>
              </a:rPr>
              <a:t>НУЖНО ДЕЛИТЬСЯ КОНФИДЕНЦИАЛЬНОЙ ИНФОРМАЦИЕЙ</a:t>
            </a:r>
            <a:endParaRPr lang="ru-RU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4200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2346" y="0"/>
            <a:ext cx="9319612" cy="69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 descr="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07" y="323794"/>
            <a:ext cx="2100697" cy="694021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622246" y="3627403"/>
            <a:ext cx="773204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500" b="1" dirty="0" smtClean="0">
                <a:solidFill>
                  <a:schemeClr val="bg1"/>
                </a:solidFill>
                <a:latin typeface="Arial"/>
                <a:cs typeface="Arial"/>
              </a:rPr>
              <a:t>НУЖНА СИСТЕМА КВАЛИФИКАЦИИ ЛИДОВ И СДЕЛОК</a:t>
            </a:r>
            <a:endParaRPr lang="ru-RU" sz="5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81335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2346" y="0"/>
            <a:ext cx="9319612" cy="69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 descr="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07" y="323794"/>
            <a:ext cx="2100697" cy="694021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622246" y="4645712"/>
            <a:ext cx="77320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500" b="1" dirty="0" smtClean="0">
                <a:solidFill>
                  <a:schemeClr val="bg1"/>
                </a:solidFill>
                <a:latin typeface="Arial"/>
                <a:cs typeface="Arial"/>
              </a:rPr>
              <a:t>КАК ОПРЕДЕЛЯТЬ КАЧЕСТВО И КАНАЛ?</a:t>
            </a:r>
            <a:endParaRPr lang="ru-RU" sz="5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5512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2346" y="0"/>
            <a:ext cx="9319612" cy="69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 descr="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07" y="323794"/>
            <a:ext cx="2100697" cy="694021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622246" y="4718448"/>
            <a:ext cx="77320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500" b="1" dirty="0" smtClean="0">
                <a:solidFill>
                  <a:schemeClr val="bg1"/>
                </a:solidFill>
                <a:latin typeface="Arial"/>
                <a:cs typeface="Arial"/>
              </a:rPr>
              <a:t>НУЖНО ПОНИМАНИЕ ЭКОНОМИКИ</a:t>
            </a:r>
            <a:endParaRPr lang="ru-RU" sz="5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74681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2346" y="0"/>
            <a:ext cx="9319612" cy="69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 descr="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07" y="323794"/>
            <a:ext cx="2100697" cy="694021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300125" y="535721"/>
            <a:ext cx="773204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000" b="1" dirty="0" smtClean="0">
                <a:solidFill>
                  <a:schemeClr val="bg1"/>
                </a:solidFill>
                <a:latin typeface="Arial"/>
                <a:cs typeface="Arial"/>
              </a:rPr>
              <a:t>ЭКОНОМИЧЕСКИ ОБОСНОВАННЫЕ РЕШЕНИЯ</a:t>
            </a:r>
            <a:endParaRPr lang="ru-RU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7985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2346" y="0"/>
            <a:ext cx="9319612" cy="69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 descr="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07" y="323794"/>
            <a:ext cx="2100697" cy="694021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352082" y="1288899"/>
            <a:ext cx="773204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000" b="1" dirty="0" smtClean="0">
                <a:solidFill>
                  <a:schemeClr val="bg1"/>
                </a:solidFill>
                <a:latin typeface="Arial"/>
                <a:cs typeface="Arial"/>
              </a:rPr>
              <a:t>ЗНАНИЕ</a:t>
            </a:r>
            <a:r>
              <a:rPr lang="en-US" sz="5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5000" b="1" dirty="0" smtClean="0">
                <a:solidFill>
                  <a:schemeClr val="bg1"/>
                </a:solidFill>
                <a:latin typeface="Arial"/>
                <a:cs typeface="Arial"/>
              </a:rPr>
              <a:t>КЛЮЧЕВЫХ МЕТРИК ВАЖНО И ДЛЯ АГЕНТСТВА</a:t>
            </a:r>
            <a:endParaRPr lang="ru-RU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9395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2346" y="0"/>
            <a:ext cx="9319612" cy="69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 descr="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07" y="323794"/>
            <a:ext cx="2100697" cy="694021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622246" y="3824829"/>
            <a:ext cx="8261981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500" b="1" dirty="0" smtClean="0">
                <a:solidFill>
                  <a:schemeClr val="bg1"/>
                </a:solidFill>
                <a:latin typeface="Arial"/>
                <a:cs typeface="Arial"/>
              </a:rPr>
              <a:t>У МНОГИХ КОМПАНИЙ НЕТ ПОНИМАНИЯ ЭКОНОМИКИ</a:t>
            </a:r>
            <a:endParaRPr lang="ru-RU" sz="5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32621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2346" y="0"/>
            <a:ext cx="9319612" cy="69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 descr="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07" y="323794"/>
            <a:ext cx="2100697" cy="694021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308208" y="599441"/>
            <a:ext cx="718132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000" b="1" dirty="0" smtClean="0">
                <a:solidFill>
                  <a:schemeClr val="bg1"/>
                </a:solidFill>
                <a:latin typeface="Arial"/>
                <a:cs typeface="Arial"/>
              </a:rPr>
              <a:t>НЕ ЛЮБОЙ СФЕРЕ ДЕЯТЕЛЬНОСТИ </a:t>
            </a:r>
            <a:endParaRPr lang="en-US" sz="5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ru-RU" sz="5000" b="1" dirty="0" smtClean="0">
                <a:solidFill>
                  <a:schemeClr val="bg1"/>
                </a:solidFill>
                <a:latin typeface="Arial"/>
                <a:cs typeface="Arial"/>
              </a:rPr>
              <a:t>ЭТО ПОДХОДИТ</a:t>
            </a:r>
            <a:endParaRPr lang="ru-RU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08114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91" y="-10935"/>
            <a:ext cx="9258884" cy="6944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 descr="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07" y="323794"/>
            <a:ext cx="2100697" cy="694021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622246" y="3513102"/>
            <a:ext cx="773204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500" b="1" dirty="0" smtClean="0">
                <a:solidFill>
                  <a:schemeClr val="bg1"/>
                </a:solidFill>
                <a:latin typeface="Arial"/>
                <a:cs typeface="Arial"/>
              </a:rPr>
              <a:t>АГЕНТСТВО ДОЛЖНО БЫТЬ ЗАИНТЕРЕСОВАНО</a:t>
            </a:r>
            <a:endParaRPr lang="ru-RU" sz="5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1460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2346" y="0"/>
            <a:ext cx="9319612" cy="69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 descr="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07" y="323794"/>
            <a:ext cx="2100697" cy="694021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622246" y="4282031"/>
            <a:ext cx="77320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0" b="1" dirty="0" smtClean="0">
                <a:solidFill>
                  <a:schemeClr val="bg1"/>
                </a:solidFill>
                <a:latin typeface="Arial"/>
                <a:cs typeface="Arial"/>
              </a:rPr>
              <a:t>В ЧЕМ ЖЕ РИСКИ АГЕНТСТВА?</a:t>
            </a:r>
            <a:endParaRPr lang="ru-RU" sz="6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720849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200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58"/>
          <a:stretch/>
        </p:blipFill>
        <p:spPr>
          <a:xfrm>
            <a:off x="389432" y="1603858"/>
            <a:ext cx="582590" cy="529606"/>
          </a:xfrm>
          <a:prstGeom prst="rect">
            <a:avLst/>
          </a:prstGeom>
        </p:spPr>
      </p:pic>
      <p:pic>
        <p:nvPicPr>
          <p:cNvPr id="5" name="Picture 5" descr="15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50"/>
          <a:stretch/>
        </p:blipFill>
        <p:spPr>
          <a:xfrm>
            <a:off x="382472" y="2425299"/>
            <a:ext cx="505332" cy="443338"/>
          </a:xfrm>
          <a:prstGeom prst="rect">
            <a:avLst/>
          </a:prstGeom>
        </p:spPr>
      </p:pic>
      <p:pic>
        <p:nvPicPr>
          <p:cNvPr id="6" name="Picture 8" descr="150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121"/>
          <a:stretch/>
        </p:blipFill>
        <p:spPr>
          <a:xfrm>
            <a:off x="432597" y="3878335"/>
            <a:ext cx="425594" cy="513025"/>
          </a:xfrm>
          <a:prstGeom prst="rect">
            <a:avLst/>
          </a:prstGeom>
        </p:spPr>
      </p:pic>
      <p:pic>
        <p:nvPicPr>
          <p:cNvPr id="7" name="Picture 9" descr="20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54"/>
          <a:stretch/>
        </p:blipFill>
        <p:spPr>
          <a:xfrm>
            <a:off x="374273" y="5298867"/>
            <a:ext cx="549134" cy="444462"/>
          </a:xfrm>
          <a:prstGeom prst="rect">
            <a:avLst/>
          </a:prstGeom>
        </p:spPr>
      </p:pic>
      <p:pic>
        <p:nvPicPr>
          <p:cNvPr id="8" name="Picture 17" descr="250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447"/>
          <a:stretch/>
        </p:blipFill>
        <p:spPr>
          <a:xfrm>
            <a:off x="354601" y="4605524"/>
            <a:ext cx="492515" cy="468726"/>
          </a:xfrm>
          <a:prstGeom prst="rect">
            <a:avLst/>
          </a:prstGeom>
        </p:spPr>
      </p:pic>
      <p:pic>
        <p:nvPicPr>
          <p:cNvPr id="11" name="Изображение 10" descr="40+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456"/>
          <a:stretch/>
        </p:blipFill>
        <p:spPr>
          <a:xfrm>
            <a:off x="368945" y="3128155"/>
            <a:ext cx="516938" cy="4715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3803" y="372880"/>
            <a:ext cx="62911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cap="all" dirty="0" smtClean="0">
                <a:solidFill>
                  <a:srgbClr val="F69350"/>
                </a:solidFill>
                <a:latin typeface="Arial"/>
                <a:cs typeface="Arial"/>
              </a:rPr>
              <a:t>ОБ АГЕНТСТВЕ</a:t>
            </a:r>
            <a:endParaRPr lang="ru-RU" sz="3600" b="1" cap="all" dirty="0">
              <a:solidFill>
                <a:srgbClr val="F69350"/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8743" y="1679583"/>
            <a:ext cx="6291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EB7837"/>
                </a:solidFill>
                <a:latin typeface="Arial"/>
                <a:cs typeface="Arial"/>
              </a:rPr>
              <a:t>9 </a:t>
            </a:r>
            <a:r>
              <a:rPr lang="ru-RU" sz="2000" b="1" dirty="0" smtClean="0">
                <a:solidFill>
                  <a:srgbClr val="EB7837"/>
                </a:solidFill>
                <a:latin typeface="Arial"/>
                <a:cs typeface="Arial"/>
              </a:rPr>
              <a:t>ЛЕТ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НА РЫНКЕ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3841" y="2419474"/>
            <a:ext cx="6291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БОЛЕЕ </a:t>
            </a:r>
            <a:r>
              <a:rPr lang="ru-RU" sz="2000" b="1" dirty="0" smtClean="0">
                <a:solidFill>
                  <a:srgbClr val="EB7837"/>
                </a:solidFill>
                <a:latin typeface="Arial"/>
                <a:cs typeface="Arial"/>
              </a:rPr>
              <a:t>300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КЛИЕНТОВ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04772" y="3130812"/>
            <a:ext cx="6291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БОЛЕЕ </a:t>
            </a:r>
            <a:r>
              <a:rPr lang="ru-RU" sz="2000" b="1" dirty="0" smtClean="0">
                <a:solidFill>
                  <a:srgbClr val="EB7837"/>
                </a:solidFill>
                <a:latin typeface="Arial"/>
                <a:cs typeface="Arial"/>
              </a:rPr>
              <a:t>40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СОТРУДНИКОВ В ШТАТЕ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5701" y="3928232"/>
            <a:ext cx="6291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ВЕДЕМ </a:t>
            </a:r>
            <a:r>
              <a:rPr lang="ru-RU" sz="2000" b="1" dirty="0" smtClean="0">
                <a:solidFill>
                  <a:srgbClr val="EB7837"/>
                </a:solidFill>
                <a:latin typeface="Arial"/>
                <a:cs typeface="Arial"/>
              </a:rPr>
              <a:t>250+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РЕКЛАМНЫХ КАМПАНИЙ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2457" y="4649188"/>
            <a:ext cx="62911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БОЛЕЕ </a:t>
            </a:r>
            <a:r>
              <a:rPr lang="ru-RU" sz="2000" b="1" dirty="0" smtClean="0">
                <a:solidFill>
                  <a:srgbClr val="EB7837"/>
                </a:solidFill>
                <a:latin typeface="Arial"/>
                <a:cs typeface="Arial"/>
              </a:rPr>
              <a:t>10 000 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ЗАПРОСОВ В ТОПЕ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3386" y="5253502"/>
            <a:ext cx="6291127" cy="8207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ПРОВЕЛИ </a:t>
            </a:r>
            <a:r>
              <a:rPr lang="ru-RU" sz="2000" b="1" dirty="0" smtClean="0">
                <a:solidFill>
                  <a:srgbClr val="EB7837"/>
                </a:solidFill>
                <a:latin typeface="Arial"/>
                <a:cs typeface="Arial"/>
              </a:rPr>
              <a:t>20+</a:t>
            </a:r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rPr>
              <a:t> ОБРАЗОВАТЕЛЬНЫХ МЕРОПРИЯТИЙ</a:t>
            </a:r>
            <a:endParaRPr lang="ru-RU" sz="2000" b="1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64930" y="2197247"/>
            <a:ext cx="1768932" cy="1342780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9528" y="4106980"/>
            <a:ext cx="1623106" cy="1232085"/>
          </a:xfrm>
          <a:prstGeom prst="rect">
            <a:avLst/>
          </a:prstGeom>
        </p:spPr>
      </p:pic>
      <p:pic>
        <p:nvPicPr>
          <p:cNvPr id="10" name="Изображение 9" descr="log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189" y="328336"/>
            <a:ext cx="2124000" cy="6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48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2346" y="0"/>
            <a:ext cx="9319612" cy="69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 descr="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07" y="323794"/>
            <a:ext cx="2100697" cy="694021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622246" y="4385940"/>
            <a:ext cx="77320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0" b="1" dirty="0" smtClean="0">
                <a:solidFill>
                  <a:schemeClr val="bg1"/>
                </a:solidFill>
                <a:latin typeface="Arial"/>
                <a:cs typeface="Arial"/>
              </a:rPr>
              <a:t>ЗОНЫ ВЛИЯНИЯ ОТЛИЧАЮТСЯ</a:t>
            </a:r>
            <a:endParaRPr lang="ru-RU" sz="6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4644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2346" y="0"/>
            <a:ext cx="9319612" cy="69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 descr="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07" y="323794"/>
            <a:ext cx="2100697" cy="694021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622246" y="3793659"/>
            <a:ext cx="773204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500" b="1" dirty="0" smtClean="0">
                <a:solidFill>
                  <a:schemeClr val="bg1"/>
                </a:solidFill>
                <a:latin typeface="Arial"/>
                <a:cs typeface="Arial"/>
              </a:rPr>
              <a:t>НЕВОЗМОЖНОСТЬ ПОВЛИЯТЬ НА ОТДЕЛ ПРОДАЖ</a:t>
            </a:r>
            <a:endParaRPr lang="ru-RU" sz="5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309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2346" y="0"/>
            <a:ext cx="9319612" cy="69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 descr="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07" y="323794"/>
            <a:ext cx="2100697" cy="694021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294727" y="4645732"/>
            <a:ext cx="889582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500" b="1" dirty="0" smtClean="0">
                <a:solidFill>
                  <a:schemeClr val="bg1"/>
                </a:solidFill>
                <a:latin typeface="Arial"/>
                <a:cs typeface="Arial"/>
              </a:rPr>
              <a:t>АГЕНТСТВА СКРЫВАЮТ</a:t>
            </a:r>
            <a:endParaRPr lang="en-US" sz="55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ru-RU" sz="5500" b="1" dirty="0" smtClean="0">
                <a:solidFill>
                  <a:schemeClr val="bg1"/>
                </a:solidFill>
                <a:latin typeface="Arial"/>
                <a:cs typeface="Arial"/>
              </a:rPr>
              <a:t>ПРОЦЕСС</a:t>
            </a:r>
            <a:endParaRPr lang="ru-RU" sz="5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8291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2346" y="0"/>
            <a:ext cx="9319612" cy="69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 descr="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07" y="323794"/>
            <a:ext cx="2100697" cy="694021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622246" y="3731253"/>
            <a:ext cx="77320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800" b="1" dirty="0" smtClean="0">
                <a:solidFill>
                  <a:schemeClr val="bg1"/>
                </a:solidFill>
                <a:latin typeface="Arial"/>
                <a:cs typeface="Arial"/>
              </a:rPr>
              <a:t>ДОЛЖНЫ БЫТЬ ПАРТНЕРСКИЕ ОТНОШЕНИЯ</a:t>
            </a:r>
            <a:endParaRPr lang="ru-RU" sz="5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8291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2346" y="0"/>
            <a:ext cx="9319612" cy="69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 descr="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07" y="323794"/>
            <a:ext cx="2100697" cy="694021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559900" y="4770402"/>
            <a:ext cx="77320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500" b="1" dirty="0" smtClean="0">
                <a:solidFill>
                  <a:schemeClr val="bg1"/>
                </a:solidFill>
                <a:latin typeface="Arial"/>
                <a:cs typeface="Arial"/>
              </a:rPr>
              <a:t>НИКТО НИЧЕМ </a:t>
            </a:r>
            <a:endParaRPr lang="en-US" sz="55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ru-RU" sz="5500" b="1" dirty="0" smtClean="0">
                <a:solidFill>
                  <a:schemeClr val="bg1"/>
                </a:solidFill>
                <a:latin typeface="Arial"/>
                <a:cs typeface="Arial"/>
              </a:rPr>
              <a:t>НЕ УПРАВЛЯЕТ</a:t>
            </a:r>
            <a:endParaRPr lang="ru-RU" sz="5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600909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2346" y="0"/>
            <a:ext cx="9319612" cy="69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 descr="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07" y="323794"/>
            <a:ext cx="2100697" cy="6940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88150" y="4699061"/>
            <a:ext cx="825955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МАСШТАБЫ ДОЛЖНЫ</a:t>
            </a:r>
            <a:endParaRPr lang="en-US" sz="55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БЫТЬ ИНТЕРЕСНЫМИ</a:t>
            </a:r>
            <a:endParaRPr lang="ru-RU" sz="5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7149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2346" y="0"/>
            <a:ext cx="9319612" cy="69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 descr="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07" y="323794"/>
            <a:ext cx="2100697" cy="694021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549510" y="4695594"/>
            <a:ext cx="77320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500" b="1" dirty="0" smtClean="0">
                <a:solidFill>
                  <a:schemeClr val="bg1"/>
                </a:solidFill>
                <a:latin typeface="Arial"/>
                <a:cs typeface="Arial"/>
              </a:rPr>
              <a:t>CPL И CPS — </a:t>
            </a:r>
            <a:endParaRPr lang="en-US" sz="55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ru-RU" sz="5500" b="1" dirty="0" smtClean="0">
                <a:solidFill>
                  <a:schemeClr val="bg1"/>
                </a:solidFill>
                <a:latin typeface="Arial"/>
                <a:cs typeface="Arial"/>
              </a:rPr>
              <a:t>ЭТО НЕ ДЕШЕВО!</a:t>
            </a:r>
            <a:endParaRPr lang="ru-RU" sz="5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3619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2346" y="0"/>
            <a:ext cx="9319612" cy="69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 descr="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07" y="323794"/>
            <a:ext cx="2100697" cy="694021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622246" y="4697579"/>
            <a:ext cx="77320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500" b="1" dirty="0" smtClean="0">
                <a:solidFill>
                  <a:schemeClr val="bg1"/>
                </a:solidFill>
                <a:latin typeface="Arial"/>
                <a:cs typeface="Arial"/>
              </a:rPr>
              <a:t>НЕДОСТАТОК </a:t>
            </a:r>
            <a:endParaRPr lang="en-US" sz="55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5500" b="1" dirty="0" smtClean="0">
                <a:solidFill>
                  <a:schemeClr val="bg1"/>
                </a:solidFill>
                <a:latin typeface="Arial"/>
                <a:cs typeface="Arial"/>
              </a:rPr>
              <a:t>CPS-</a:t>
            </a:r>
            <a:r>
              <a:rPr lang="ru-RU" sz="5500" b="1" dirty="0" smtClean="0">
                <a:solidFill>
                  <a:schemeClr val="bg1"/>
                </a:solidFill>
                <a:latin typeface="Arial"/>
                <a:cs typeface="Arial"/>
              </a:rPr>
              <a:t>МОДЕЛИ</a:t>
            </a:r>
            <a:endParaRPr lang="ru-RU" sz="5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5732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2346" y="0"/>
            <a:ext cx="9319612" cy="69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 descr="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07" y="323794"/>
            <a:ext cx="2100697" cy="694021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341689" y="899264"/>
            <a:ext cx="839706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000" b="1" dirty="0" smtClean="0">
                <a:solidFill>
                  <a:schemeClr val="bg1"/>
                </a:solidFill>
                <a:latin typeface="Arial"/>
                <a:cs typeface="Arial"/>
              </a:rPr>
              <a:t>ЗАКАЗЧИК </a:t>
            </a:r>
            <a:endParaRPr lang="en-US" sz="5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ru-RU" sz="5000" b="1" dirty="0" smtClean="0">
                <a:solidFill>
                  <a:schemeClr val="bg1"/>
                </a:solidFill>
                <a:latin typeface="Arial"/>
                <a:cs typeface="Arial"/>
              </a:rPr>
              <a:t>НЕ ПОЛУЧАЕТ МАРКЕТИНГОВУЮ ЭКСПЕРТИЗУ</a:t>
            </a:r>
            <a:endParaRPr lang="ru-RU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8291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2346" y="0"/>
            <a:ext cx="9319612" cy="69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 descr="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07" y="323794"/>
            <a:ext cx="2100697" cy="694021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549509" y="829653"/>
            <a:ext cx="773204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500" b="1" dirty="0" smtClean="0">
                <a:solidFill>
                  <a:schemeClr val="bg1"/>
                </a:solidFill>
                <a:latin typeface="Arial"/>
                <a:cs typeface="Arial"/>
              </a:rPr>
              <a:t>ИМИДЖЕВАЯ СОСТАВЛЯЮЩАЯ ОТСУТСТВУЕТ</a:t>
            </a:r>
            <a:endParaRPr lang="ru-RU" sz="5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8291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2346" y="0"/>
            <a:ext cx="9319612" cy="69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 descr="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07" y="323794"/>
            <a:ext cx="2100697" cy="694021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622246" y="5310729"/>
            <a:ext cx="7732045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800" b="1" dirty="0" smtClean="0">
                <a:solidFill>
                  <a:schemeClr val="bg1"/>
                </a:solidFill>
                <a:latin typeface="Arial"/>
                <a:cs typeface="Arial"/>
              </a:rPr>
              <a:t>ЗА ЧТО ПЛАТИМ?</a:t>
            </a:r>
            <a:endParaRPr lang="ru-RU" sz="58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822971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2346" y="0"/>
            <a:ext cx="9319612" cy="69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 descr="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07" y="323794"/>
            <a:ext cx="2100697" cy="694021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622246" y="3731312"/>
            <a:ext cx="7732045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500" b="1" dirty="0" smtClean="0">
                <a:solidFill>
                  <a:schemeClr val="bg1"/>
                </a:solidFill>
                <a:latin typeface="Arial"/>
                <a:cs typeface="Arial"/>
              </a:rPr>
              <a:t>ОПТИМИЗАЦИЯ РАБОТЫ ПОД </a:t>
            </a:r>
            <a:endParaRPr lang="en-US" sz="55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ru-RU" sz="5500" b="1" dirty="0" smtClean="0">
                <a:solidFill>
                  <a:schemeClr val="bg1"/>
                </a:solidFill>
                <a:latin typeface="Arial"/>
                <a:cs typeface="Arial"/>
              </a:rPr>
              <a:t>СХЕМУ ОПЛАТЫ</a:t>
            </a:r>
            <a:endParaRPr lang="ru-RU" sz="5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16943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2346" y="0"/>
            <a:ext cx="9319612" cy="69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 descr="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07" y="323794"/>
            <a:ext cx="2100697" cy="694021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5194852" y="5468122"/>
            <a:ext cx="773204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7000" b="1" dirty="0" smtClean="0">
                <a:solidFill>
                  <a:schemeClr val="bg1"/>
                </a:solidFill>
                <a:latin typeface="Arial"/>
                <a:cs typeface="Arial"/>
              </a:rPr>
              <a:t>КЕЙСЫ</a:t>
            </a:r>
            <a:endParaRPr lang="ru-RU" sz="7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82912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2346" y="0"/>
            <a:ext cx="9319612" cy="69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 descr="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07" y="323794"/>
            <a:ext cx="2100697" cy="694021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622246" y="4802441"/>
            <a:ext cx="844555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000" b="1" dirty="0" smtClean="0">
                <a:solidFill>
                  <a:schemeClr val="bg1"/>
                </a:solidFill>
                <a:latin typeface="Arial"/>
                <a:cs typeface="Arial"/>
              </a:rPr>
              <a:t>ВЫХОД — ОПЛАТА ЗА ПРОЦЕСС + АНАЛИТИКА</a:t>
            </a:r>
            <a:endParaRPr lang="ru-RU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9968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2346" y="0"/>
            <a:ext cx="9319612" cy="69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 descr="logo_whi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07" y="323794"/>
            <a:ext cx="2100697" cy="694021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622246" y="4645713"/>
            <a:ext cx="77320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500" b="1" dirty="0" smtClean="0">
                <a:solidFill>
                  <a:schemeClr val="bg1"/>
                </a:solidFill>
                <a:latin typeface="Arial"/>
                <a:cs typeface="Arial"/>
              </a:rPr>
              <a:t>НЕТ ХОРОШИХ </a:t>
            </a:r>
            <a:endParaRPr lang="en-US" sz="55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ru-RU" sz="5500" b="1" dirty="0" smtClean="0">
                <a:solidFill>
                  <a:schemeClr val="bg1"/>
                </a:solidFill>
                <a:latin typeface="Arial"/>
                <a:cs typeface="Arial"/>
              </a:rPr>
              <a:t>И ПЛОХИХ СХЕМ</a:t>
            </a:r>
            <a:endParaRPr lang="ru-RU" sz="5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57325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2346" y="0"/>
            <a:ext cx="9319612" cy="69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 descr="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07" y="323794"/>
            <a:ext cx="2100697" cy="6940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8781" y="2148953"/>
            <a:ext cx="82082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600" b="1" dirty="0" smtClean="0">
                <a:solidFill>
                  <a:schemeClr val="bg1"/>
                </a:solidFill>
                <a:latin typeface="Arial"/>
                <a:cs typeface="Arial"/>
              </a:rPr>
              <a:t>СПАСИБО</a:t>
            </a:r>
            <a:r>
              <a:rPr lang="ru-RU" sz="45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pPr algn="r"/>
            <a:r>
              <a:rPr lang="ru-RU" sz="4300" b="1" dirty="0" smtClean="0">
                <a:solidFill>
                  <a:schemeClr val="bg1"/>
                </a:solidFill>
                <a:latin typeface="Arial"/>
                <a:cs typeface="Arial"/>
              </a:rPr>
              <a:t>ЗА ВНИМАНИЕ!</a:t>
            </a:r>
            <a:endParaRPr lang="ru-RU" sz="43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2342" y="5544469"/>
            <a:ext cx="3841437" cy="1372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Arial"/>
                <a:cs typeface="Arial"/>
              </a:rPr>
              <a:t>WWW.SABIT.RU</a:t>
            </a:r>
            <a:endParaRPr lang="en-US" sz="1600" b="1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FACEBOOK.COM/SABIT.RU</a:t>
            </a:r>
          </a:p>
          <a:p>
            <a:pPr>
              <a:lnSpc>
                <a:spcPct val="130000"/>
              </a:lnSpc>
            </a:pPr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VK.COM/SABIT_RU</a:t>
            </a:r>
          </a:p>
          <a:p>
            <a:pPr>
              <a:lnSpc>
                <a:spcPct val="130000"/>
              </a:lnSpc>
            </a:pPr>
            <a:endParaRPr lang="en-US" sz="1600" b="1" dirty="0" smtClean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4046" y="4908584"/>
            <a:ext cx="384143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sz="1600" b="1" dirty="0">
                <a:solidFill>
                  <a:srgbClr val="FAC090"/>
                </a:solidFill>
                <a:latin typeface="Arial"/>
                <a:cs typeface="Arial"/>
              </a:rPr>
              <a:t>АНТОН АНАНЬЕВ</a:t>
            </a:r>
            <a:endParaRPr lang="en-US" sz="1600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r">
              <a:lnSpc>
                <a:spcPct val="130000"/>
              </a:lnSpc>
            </a:pPr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ANTON@SABIT.RU</a:t>
            </a:r>
          </a:p>
          <a:p>
            <a:pPr algn="r">
              <a:lnSpc>
                <a:spcPct val="130000"/>
              </a:lnSpc>
            </a:pPr>
            <a:r>
              <a:rPr lang="en-US" sz="1600" b="1" dirty="0">
                <a:solidFill>
                  <a:schemeClr val="bg1"/>
                </a:solidFill>
                <a:latin typeface="Arial"/>
                <a:cs typeface="Arial"/>
              </a:rPr>
              <a:t>FACEBOOK.COM/ANTON.ANANYEV</a:t>
            </a:r>
          </a:p>
          <a:p>
            <a:pPr algn="r">
              <a:lnSpc>
                <a:spcPct val="13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Arial"/>
                <a:cs typeface="Arial"/>
              </a:rPr>
              <a:t>VK.COM/ANTON_ANANYEV</a:t>
            </a:r>
            <a:endParaRPr lang="ru-RU" sz="16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r">
              <a:lnSpc>
                <a:spcPct val="130000"/>
              </a:lnSpc>
            </a:pPr>
            <a:r>
              <a:rPr lang="en-US" sz="1600" b="1" dirty="0" smtClean="0">
                <a:solidFill>
                  <a:schemeClr val="bg1"/>
                </a:solidFill>
                <a:latin typeface="Arial"/>
                <a:cs typeface="Arial"/>
              </a:rPr>
              <a:t>ANTON_ANANYEV</a:t>
            </a:r>
            <a:endParaRPr lang="ru-RU" sz="16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28" name="Picture 4" descr="C:\Users\Антон Ананьев\Desktop\GlyphLogo_May2016_online\GlyphLogo_May2016_online\glyph-logo_May2016 - wh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6" y="6268915"/>
            <a:ext cx="212802" cy="21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7112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2346" y="0"/>
            <a:ext cx="9319612" cy="69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 descr="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07" y="323794"/>
            <a:ext cx="2100697" cy="694021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498764" y="4101672"/>
            <a:ext cx="86452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000" b="1" dirty="0" smtClean="0">
                <a:solidFill>
                  <a:schemeClr val="bg1"/>
                </a:solidFill>
                <a:latin typeface="Arial"/>
                <a:cs typeface="Arial"/>
              </a:rPr>
              <a:t>ПЛАТИТЕ НЕ</a:t>
            </a:r>
            <a:r>
              <a:rPr lang="en-US" sz="5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</a:p>
          <a:p>
            <a:r>
              <a:rPr lang="ru-RU" sz="5000" b="1" dirty="0" smtClean="0">
                <a:solidFill>
                  <a:schemeClr val="bg1"/>
                </a:solidFill>
                <a:latin typeface="Arial"/>
                <a:cs typeface="Arial"/>
              </a:rPr>
              <a:t>ЗА</a:t>
            </a:r>
            <a:r>
              <a:rPr lang="en-US" sz="5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5000" b="1" dirty="0" smtClean="0">
                <a:solidFill>
                  <a:schemeClr val="bg1"/>
                </a:solidFill>
                <a:latin typeface="Arial"/>
                <a:cs typeface="Arial"/>
              </a:rPr>
              <a:t>ПРОЦЕСС, </a:t>
            </a:r>
            <a:endParaRPr lang="en-US" sz="5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ru-RU" sz="5000" b="1" dirty="0" smtClean="0">
                <a:solidFill>
                  <a:schemeClr val="bg1"/>
                </a:solidFill>
                <a:latin typeface="Arial"/>
                <a:cs typeface="Arial"/>
              </a:rPr>
              <a:t>А ЗА РЕЗУЛЬТАТ</a:t>
            </a:r>
            <a:endParaRPr lang="ru-RU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1506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2346" y="0"/>
            <a:ext cx="9319612" cy="69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 descr="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07" y="323794"/>
            <a:ext cx="2100697" cy="694021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632637" y="4500232"/>
            <a:ext cx="77320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0" b="1" dirty="0" smtClean="0">
                <a:solidFill>
                  <a:schemeClr val="bg1"/>
                </a:solidFill>
                <a:latin typeface="Arial"/>
                <a:cs typeface="Arial"/>
              </a:rPr>
              <a:t>ВСЕ НЕ </a:t>
            </a:r>
            <a:endParaRPr lang="en-US" sz="6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ru-RU" sz="6000" b="1" dirty="0" smtClean="0">
                <a:solidFill>
                  <a:schemeClr val="bg1"/>
                </a:solidFill>
                <a:latin typeface="Arial"/>
                <a:cs typeface="Arial"/>
              </a:rPr>
              <a:t>ТАК ПРОСТО</a:t>
            </a:r>
            <a:endParaRPr lang="ru-RU" sz="6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81202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2346" y="0"/>
            <a:ext cx="9319612" cy="69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 descr="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07" y="323794"/>
            <a:ext cx="2100697" cy="694021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622246" y="566894"/>
            <a:ext cx="8334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0" b="1" dirty="0" smtClean="0">
                <a:solidFill>
                  <a:schemeClr val="bg1"/>
                </a:solidFill>
                <a:latin typeface="Arial"/>
                <a:cs typeface="Arial"/>
              </a:rPr>
              <a:t>КАК ЭТО</a:t>
            </a:r>
            <a:endParaRPr lang="en-US" sz="60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ru-RU" sz="6000" b="1" dirty="0" smtClean="0">
                <a:solidFill>
                  <a:schemeClr val="bg1"/>
                </a:solidFill>
                <a:latin typeface="Arial"/>
                <a:cs typeface="Arial"/>
              </a:rPr>
              <a:t>РАБОТАЕТ</a:t>
            </a:r>
            <a:endParaRPr lang="ru-RU" sz="6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1168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2346" y="0"/>
            <a:ext cx="9319612" cy="69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 descr="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07" y="323794"/>
            <a:ext cx="2100697" cy="694021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248173" y="1524805"/>
            <a:ext cx="77320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500" b="1" dirty="0" smtClean="0">
                <a:solidFill>
                  <a:schemeClr val="bg1"/>
                </a:solidFill>
                <a:latin typeface="Arial"/>
                <a:cs typeface="Arial"/>
              </a:rPr>
              <a:t>НУЖНА</a:t>
            </a:r>
            <a:r>
              <a:rPr lang="en-US" sz="55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ru-RU" sz="5500" b="1" dirty="0" smtClean="0">
                <a:solidFill>
                  <a:schemeClr val="bg1"/>
                </a:solidFill>
                <a:latin typeface="Arial"/>
                <a:cs typeface="Arial"/>
              </a:rPr>
              <a:t>УЧЕТНАЯ </a:t>
            </a:r>
            <a:endParaRPr lang="en-US" sz="5500" b="1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ru-RU" sz="5500" b="1" dirty="0" smtClean="0">
                <a:solidFill>
                  <a:schemeClr val="bg1"/>
                </a:solidFill>
                <a:latin typeface="Arial"/>
                <a:cs typeface="Arial"/>
              </a:rPr>
              <a:t>СИСТЕМА</a:t>
            </a:r>
            <a:endParaRPr lang="ru-RU" sz="5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438773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2346" y="0"/>
            <a:ext cx="9319612" cy="69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 descr="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07" y="323794"/>
            <a:ext cx="2100697" cy="694021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539122" y="4616672"/>
            <a:ext cx="77320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500" b="1" dirty="0" smtClean="0">
                <a:solidFill>
                  <a:schemeClr val="bg1"/>
                </a:solidFill>
                <a:latin typeface="Arial"/>
                <a:cs typeface="Arial"/>
              </a:rPr>
              <a:t>УЧЕТНОЙ СИСТЕМЫ ЧАЩЕ ВСЕГО НЕТ</a:t>
            </a:r>
            <a:endParaRPr lang="ru-RU" sz="5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94426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2346" y="0"/>
            <a:ext cx="9319612" cy="698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Изображение 1" descr="logo_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007" y="323794"/>
            <a:ext cx="2100697" cy="694021"/>
          </a:xfrm>
          <a:prstGeom prst="rect">
            <a:avLst/>
          </a:prstGeom>
        </p:spPr>
      </p:pic>
      <p:sp>
        <p:nvSpPr>
          <p:cNvPr id="4" name="TextBox 9"/>
          <p:cNvSpPr txBox="1"/>
          <p:nvPr/>
        </p:nvSpPr>
        <p:spPr>
          <a:xfrm>
            <a:off x="622246" y="4687274"/>
            <a:ext cx="773204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500" b="1" dirty="0" smtClean="0">
                <a:solidFill>
                  <a:schemeClr val="bg1"/>
                </a:solidFill>
                <a:latin typeface="Arial"/>
                <a:cs typeface="Arial"/>
              </a:rPr>
              <a:t>НУЖНЫ РЕСУРСЫ НА ВНЕДРЕНИЕ</a:t>
            </a:r>
            <a:endParaRPr lang="ru-RU" sz="5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64880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192</Words>
  <Application>Microsoft Office PowerPoint</Application>
  <PresentationFormat>Экран (4:3)</PresentationFormat>
  <Paragraphs>66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Ярослав Морозов</dc:creator>
  <cp:lastModifiedBy>Антон Ананьев</cp:lastModifiedBy>
  <cp:revision>82</cp:revision>
  <dcterms:created xsi:type="dcterms:W3CDTF">2016-02-15T11:17:20Z</dcterms:created>
  <dcterms:modified xsi:type="dcterms:W3CDTF">2016-06-02T07:11:29Z</dcterms:modified>
</cp:coreProperties>
</file>